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8"/>
  </p:notesMasterIdLst>
  <p:sldIdLst>
    <p:sldId id="895" r:id="rId2"/>
    <p:sldId id="939" r:id="rId3"/>
    <p:sldId id="1048" r:id="rId4"/>
    <p:sldId id="773" r:id="rId5"/>
    <p:sldId id="1135" r:id="rId6"/>
    <p:sldId id="1049" r:id="rId7"/>
    <p:sldId id="1052" r:id="rId8"/>
    <p:sldId id="1057" r:id="rId9"/>
    <p:sldId id="1056" r:id="rId10"/>
    <p:sldId id="1054" r:id="rId11"/>
    <p:sldId id="1069" r:id="rId12"/>
    <p:sldId id="1055" r:id="rId13"/>
    <p:sldId id="1053" r:id="rId14"/>
    <p:sldId id="1140" r:id="rId15"/>
    <p:sldId id="1141" r:id="rId16"/>
    <p:sldId id="1142" r:id="rId17"/>
    <p:sldId id="1150" r:id="rId18"/>
    <p:sldId id="1160" r:id="rId19"/>
    <p:sldId id="1143" r:id="rId20"/>
    <p:sldId id="1070" r:id="rId21"/>
    <p:sldId id="1066" r:id="rId22"/>
    <p:sldId id="1144" r:id="rId23"/>
    <p:sldId id="956" r:id="rId24"/>
    <p:sldId id="957" r:id="rId25"/>
    <p:sldId id="958" r:id="rId26"/>
    <p:sldId id="1079" r:id="rId27"/>
    <p:sldId id="1080" r:id="rId28"/>
    <p:sldId id="1081" r:id="rId29"/>
    <p:sldId id="1145" r:id="rId30"/>
    <p:sldId id="1083" r:id="rId31"/>
    <p:sldId id="1086" r:id="rId32"/>
    <p:sldId id="1087" r:id="rId33"/>
    <p:sldId id="1082" r:id="rId34"/>
    <p:sldId id="964" r:id="rId35"/>
    <p:sldId id="1023" r:id="rId36"/>
    <p:sldId id="1163" r:id="rId37"/>
    <p:sldId id="1024" r:id="rId38"/>
    <p:sldId id="1025" r:id="rId39"/>
    <p:sldId id="1026" r:id="rId40"/>
    <p:sldId id="1027" r:id="rId41"/>
    <p:sldId id="1029" r:id="rId42"/>
    <p:sldId id="1031" r:id="rId43"/>
    <p:sldId id="1151" r:id="rId44"/>
    <p:sldId id="1152" r:id="rId45"/>
    <p:sldId id="1153" r:id="rId46"/>
    <p:sldId id="1061" r:id="rId47"/>
    <p:sldId id="1111" r:id="rId48"/>
    <p:sldId id="1088" r:id="rId49"/>
    <p:sldId id="1090" r:id="rId50"/>
    <p:sldId id="1091" r:id="rId51"/>
    <p:sldId id="1092" r:id="rId52"/>
    <p:sldId id="1093" r:id="rId53"/>
    <p:sldId id="1164" r:id="rId54"/>
    <p:sldId id="1094" r:id="rId55"/>
    <p:sldId id="1095" r:id="rId56"/>
    <p:sldId id="969" r:id="rId57"/>
    <p:sldId id="1147" r:id="rId58"/>
    <p:sldId id="1146" r:id="rId59"/>
    <p:sldId id="1097" r:id="rId60"/>
    <p:sldId id="1098" r:id="rId61"/>
    <p:sldId id="1099" r:id="rId62"/>
    <p:sldId id="1101" r:id="rId63"/>
    <p:sldId id="1103" r:id="rId64"/>
    <p:sldId id="1100" r:id="rId65"/>
    <p:sldId id="1108" r:id="rId66"/>
    <p:sldId id="1148" r:id="rId67"/>
    <p:sldId id="1105" r:id="rId68"/>
    <p:sldId id="1106" r:id="rId69"/>
    <p:sldId id="1107" r:id="rId70"/>
    <p:sldId id="1109" r:id="rId71"/>
    <p:sldId id="1110" r:id="rId72"/>
    <p:sldId id="967" r:id="rId73"/>
    <p:sldId id="944" r:id="rId74"/>
    <p:sldId id="970" r:id="rId75"/>
    <p:sldId id="945" r:id="rId76"/>
    <p:sldId id="1112" r:id="rId77"/>
    <p:sldId id="971" r:id="rId78"/>
    <p:sldId id="984" r:id="rId79"/>
    <p:sldId id="1033" r:id="rId80"/>
    <p:sldId id="1113" r:id="rId81"/>
    <p:sldId id="1115" r:id="rId82"/>
    <p:sldId id="1116" r:id="rId83"/>
    <p:sldId id="1149" r:id="rId84"/>
    <p:sldId id="1017" r:id="rId85"/>
    <p:sldId id="985" r:id="rId86"/>
    <p:sldId id="1162" r:id="rId87"/>
    <p:sldId id="1165" r:id="rId88"/>
    <p:sldId id="1161" r:id="rId89"/>
    <p:sldId id="1166" r:id="rId90"/>
    <p:sldId id="986" r:id="rId91"/>
    <p:sldId id="1117" r:id="rId92"/>
    <p:sldId id="1118" r:id="rId93"/>
    <p:sldId id="1119" r:id="rId94"/>
    <p:sldId id="1120" r:id="rId95"/>
    <p:sldId id="1121" r:id="rId96"/>
    <p:sldId id="1122" r:id="rId97"/>
    <p:sldId id="1123" r:id="rId98"/>
    <p:sldId id="1124" r:id="rId99"/>
    <p:sldId id="1125" r:id="rId100"/>
    <p:sldId id="1126" r:id="rId101"/>
    <p:sldId id="1127" r:id="rId102"/>
    <p:sldId id="1128" r:id="rId103"/>
    <p:sldId id="1129" r:id="rId104"/>
    <p:sldId id="1130" r:id="rId105"/>
    <p:sldId id="1132" r:id="rId106"/>
    <p:sldId id="1133" r:id="rId107"/>
    <p:sldId id="1134" r:id="rId108"/>
    <p:sldId id="988" r:id="rId109"/>
    <p:sldId id="1006" r:id="rId110"/>
    <p:sldId id="1071" r:id="rId111"/>
    <p:sldId id="1156" r:id="rId112"/>
    <p:sldId id="1155" r:id="rId113"/>
    <p:sldId id="1157" r:id="rId114"/>
    <p:sldId id="1158" r:id="rId115"/>
    <p:sldId id="1167" r:id="rId116"/>
    <p:sldId id="796" r:id="rId11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48"/>
            <p14:sldId id="773"/>
            <p14:sldId id="1135"/>
            <p14:sldId id="1049"/>
            <p14:sldId id="1052"/>
            <p14:sldId id="1057"/>
            <p14:sldId id="1056"/>
            <p14:sldId id="1054"/>
            <p14:sldId id="1069"/>
            <p14:sldId id="1055"/>
            <p14:sldId id="1053"/>
            <p14:sldId id="1140"/>
            <p14:sldId id="1141"/>
            <p14:sldId id="1142"/>
            <p14:sldId id="1150"/>
            <p14:sldId id="1160"/>
            <p14:sldId id="1143"/>
            <p14:sldId id="1070"/>
            <p14:sldId id="1066"/>
            <p14:sldId id="1144"/>
            <p14:sldId id="956"/>
            <p14:sldId id="957"/>
            <p14:sldId id="958"/>
            <p14:sldId id="1079"/>
            <p14:sldId id="1080"/>
            <p14:sldId id="1081"/>
            <p14:sldId id="1145"/>
            <p14:sldId id="1083"/>
            <p14:sldId id="1086"/>
            <p14:sldId id="1087"/>
            <p14:sldId id="1082"/>
            <p14:sldId id="964"/>
            <p14:sldId id="1023"/>
            <p14:sldId id="1163"/>
            <p14:sldId id="1024"/>
            <p14:sldId id="1025"/>
            <p14:sldId id="1026"/>
            <p14:sldId id="1027"/>
            <p14:sldId id="1029"/>
            <p14:sldId id="1031"/>
            <p14:sldId id="1151"/>
            <p14:sldId id="1152"/>
            <p14:sldId id="1153"/>
            <p14:sldId id="1061"/>
            <p14:sldId id="1111"/>
            <p14:sldId id="1088"/>
            <p14:sldId id="1090"/>
            <p14:sldId id="1091"/>
            <p14:sldId id="1092"/>
            <p14:sldId id="1093"/>
            <p14:sldId id="1164"/>
            <p14:sldId id="1094"/>
            <p14:sldId id="1095"/>
            <p14:sldId id="969"/>
            <p14:sldId id="1147"/>
            <p14:sldId id="1146"/>
            <p14:sldId id="1097"/>
            <p14:sldId id="1098"/>
            <p14:sldId id="1099"/>
            <p14:sldId id="1101"/>
            <p14:sldId id="1103"/>
            <p14:sldId id="1100"/>
            <p14:sldId id="1108"/>
            <p14:sldId id="1148"/>
            <p14:sldId id="1105"/>
            <p14:sldId id="1106"/>
            <p14:sldId id="1107"/>
            <p14:sldId id="1109"/>
            <p14:sldId id="1110"/>
            <p14:sldId id="967"/>
            <p14:sldId id="944"/>
            <p14:sldId id="970"/>
            <p14:sldId id="945"/>
            <p14:sldId id="1112"/>
            <p14:sldId id="971"/>
            <p14:sldId id="984"/>
            <p14:sldId id="1033"/>
            <p14:sldId id="1113"/>
            <p14:sldId id="1115"/>
            <p14:sldId id="1116"/>
            <p14:sldId id="1149"/>
            <p14:sldId id="1017"/>
            <p14:sldId id="985"/>
            <p14:sldId id="1162"/>
            <p14:sldId id="1165"/>
            <p14:sldId id="1161"/>
            <p14:sldId id="1166"/>
            <p14:sldId id="98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2"/>
            <p14:sldId id="1133"/>
            <p14:sldId id="1134"/>
            <p14:sldId id="988"/>
            <p14:sldId id="1006"/>
            <p14:sldId id="1071"/>
            <p14:sldId id="1156"/>
            <p14:sldId id="1155"/>
            <p14:sldId id="1157"/>
            <p14:sldId id="1158"/>
            <p14:sldId id="1167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D4EBE9"/>
    <a:srgbClr val="FB8E20"/>
    <a:srgbClr val="1778B8"/>
    <a:srgbClr val="9E60B8"/>
    <a:srgbClr val="B04432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92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155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13.05.20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47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" TargetMode="Externa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" TargetMode="Externa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" TargetMode="Externa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api/post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6E8811-5641-F746-A596-4FBCA027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1"/>
            <a:ext cx="9939486" cy="6341372"/>
          </a:xfrm>
          <a:prstGeom prst="rect">
            <a:avLst/>
          </a:prstGeom>
          <a:solidFill>
            <a:srgbClr val="D4EBE9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11262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341373"/>
            <a:ext cx="9928323" cy="51662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416489"/>
            <a:ext cx="9906000" cy="418885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 Online | Mai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615420" y="5663142"/>
            <a:ext cx="359877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nils.buzz</a:t>
            </a:r>
            <a:r>
              <a:rPr lang="de-DE" sz="1400" b="1" dirty="0">
                <a:solidFill>
                  <a:srgbClr val="36544F"/>
                </a:solidFill>
              </a:rPr>
              <a:t>/oose2020-react-state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511262" y="881397"/>
            <a:ext cx="270519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State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of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the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Art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511262" y="2478179"/>
            <a:ext cx="384376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in React Anwendungen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240D16-1DAD-5F42-A500-877A1C5BD4CE}"/>
              </a:ext>
            </a:extLst>
          </p:cNvPr>
          <p:cNvSpPr/>
          <p:nvPr/>
        </p:nvSpPr>
        <p:spPr>
          <a:xfrm>
            <a:off x="511262" y="1537138"/>
            <a:ext cx="8300925" cy="9403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Zustandsmanagement</a:t>
            </a:r>
            <a:endParaRPr lang="de-DE" sz="32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Liste mit Blog-Posts ("</a:t>
            </a:r>
            <a:r>
              <a:rPr lang="de-DE" dirty="0" err="1"/>
              <a:t>Summaries</a:t>
            </a:r>
            <a:r>
              <a:rPr lang="de-DE" dirty="0"/>
              <a:t>")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406441" y="2759103"/>
            <a:ext cx="4253023" cy="376891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94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6767988-CE78-2348-B455-E634BD66F04B}"/>
              </a:ext>
            </a:extLst>
          </p:cNvPr>
          <p:cNvSpPr/>
          <p:nvPr/>
        </p:nvSpPr>
        <p:spPr>
          <a:xfrm>
            <a:off x="236528" y="3792772"/>
            <a:ext cx="646067" cy="182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B6531BA-B28D-F44E-936B-7397857245EE}"/>
              </a:ext>
            </a:extLst>
          </p:cNvPr>
          <p:cNvSpPr/>
          <p:nvPr/>
        </p:nvSpPr>
        <p:spPr>
          <a:xfrm>
            <a:off x="202704" y="4524292"/>
            <a:ext cx="495752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Enthaltener Post hat sich geändert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Post in Liste dazugekommen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E2906C-EA1E-1141-8E62-75073727ABC5}"/>
              </a:ext>
            </a:extLst>
          </p:cNvPr>
          <p:cNvSpPr/>
          <p:nvPr/>
        </p:nvSpPr>
        <p:spPr>
          <a:xfrm>
            <a:off x="154996" y="2112832"/>
            <a:ext cx="1641999" cy="19979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92707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0732658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871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343373" y="5247165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Wenn sich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irgendein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Post ändert (oder dazu kommt), wird neu gerendert 😢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2496710" y="3429000"/>
            <a:ext cx="1948071" cy="193813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0078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279762" y="4645238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jedem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rendern neu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berechen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3108960" y="4261900"/>
            <a:ext cx="1518699" cy="49298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2917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5480178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A091B6C-E7E3-5943-A6FE-BA8524FCD561}"/>
              </a:ext>
            </a:extLst>
          </p:cNvPr>
          <p:cNvCxnSpPr>
            <a:cxnSpLocks/>
          </p:cNvCxnSpPr>
          <p:nvPr/>
        </p:nvCxnSpPr>
        <p:spPr>
          <a:xfrm flipH="1" flipV="1">
            <a:off x="2735250" y="3429000"/>
            <a:ext cx="2329731" cy="1357685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718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createSelector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],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sz="16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teure Filterlogik hier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985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einfacher zu bedienen (?)</a:t>
            </a:r>
          </a:p>
          <a:p>
            <a:pPr lvl="1"/>
            <a:r>
              <a:rPr lang="de-DE" dirty="0"/>
              <a:t>Durch Hooks API ist </a:t>
            </a:r>
            <a:r>
              <a:rPr lang="de-DE" dirty="0" err="1"/>
              <a:t>Redux</a:t>
            </a:r>
            <a:r>
              <a:rPr lang="de-DE" dirty="0"/>
              <a:t> aber etwas einfacher geworden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und andere Ansätze widersprechen sich nicht</a:t>
            </a:r>
          </a:p>
          <a:p>
            <a:pPr lvl="1"/>
            <a:r>
              <a:rPr lang="de-DE" dirty="0"/>
              <a:t>Lokaler Zustand weiterhin erlaubt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44549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Bringt </a:t>
            </a:r>
            <a:r>
              <a:rPr lang="de-DE" b="0" i="1" dirty="0" err="1">
                <a:solidFill>
                  <a:srgbClr val="36544F"/>
                </a:solidFill>
              </a:rPr>
              <a:t>reselect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i="1" dirty="0">
                <a:solidFill>
                  <a:srgbClr val="36544F"/>
                </a:solidFill>
              </a:rPr>
              <a:t>immer</a:t>
            </a:r>
            <a:r>
              <a:rPr lang="de-DE" b="0" dirty="0">
                <a:solidFill>
                  <a:srgbClr val="36544F"/>
                </a:solidFill>
              </a:rPr>
              <a:t> mit</a:t>
            </a:r>
          </a:p>
          <a:p>
            <a:r>
              <a:rPr lang="de-DE" b="0" dirty="0">
                <a:solidFill>
                  <a:srgbClr val="36544F"/>
                </a:solidFill>
              </a:rPr>
              <a:t>Template für </a:t>
            </a:r>
            <a:r>
              <a:rPr lang="de-DE" b="0" dirty="0" err="1">
                <a:solidFill>
                  <a:srgbClr val="36544F"/>
                </a:solidFill>
              </a:rPr>
              <a:t>create-react-app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1499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Was ist mit den </a:t>
            </a:r>
            <a:r>
              <a:rPr lang="de-DE" dirty="0" err="1"/>
              <a:t>Likes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1001864" y="3283889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9E260-F1B1-8846-9978-3967B3BBB195}"/>
              </a:ext>
            </a:extLst>
          </p:cNvPr>
          <p:cNvSpPr/>
          <p:nvPr/>
        </p:nvSpPr>
        <p:spPr>
          <a:xfrm>
            <a:off x="1001863" y="4241011"/>
            <a:ext cx="1152939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6B348ED-B41A-E447-B6FE-0A9C85EC30A5}"/>
              </a:ext>
            </a:extLst>
          </p:cNvPr>
          <p:cNvSpPr/>
          <p:nvPr/>
        </p:nvSpPr>
        <p:spPr>
          <a:xfrm>
            <a:off x="997889" y="5194173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345732-E5D1-EE42-A86A-7DC0CED40AD5}"/>
              </a:ext>
            </a:extLst>
          </p:cNvPr>
          <p:cNvSpPr/>
          <p:nvPr/>
        </p:nvSpPr>
        <p:spPr>
          <a:xfrm>
            <a:off x="1017768" y="6158582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8557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https://github.com/mobxjs/mobx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Modelle werden als ES6-Klassen geschrieben und mit </a:t>
            </a:r>
            <a:r>
              <a:rPr lang="de-DE" b="0" dirty="0" err="1">
                <a:solidFill>
                  <a:srgbClr val="36544F"/>
                </a:solidFill>
              </a:rPr>
              <a:t>Dekoratoren</a:t>
            </a:r>
            <a:r>
              <a:rPr lang="de-DE" b="0" dirty="0">
                <a:solidFill>
                  <a:srgbClr val="36544F"/>
                </a:solidFill>
              </a:rPr>
              <a:t> versehen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490511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https://github.com/mobxjs/mobx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Modelle werden als ES6-Klassen geschrieben und mit </a:t>
            </a:r>
            <a:r>
              <a:rPr lang="de-DE" b="0" dirty="0" err="1">
                <a:solidFill>
                  <a:srgbClr val="36544F"/>
                </a:solidFill>
              </a:rPr>
              <a:t>Dekoratoren</a:t>
            </a:r>
            <a:r>
              <a:rPr lang="de-DE" b="0" dirty="0">
                <a:solidFill>
                  <a:srgbClr val="36544F"/>
                </a:solidFill>
              </a:rPr>
              <a:t> versehen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FC11318-9ECA-C54F-A74C-8F8B62B501D5}"/>
              </a:ext>
            </a:extLst>
          </p:cNvPr>
          <p:cNvSpPr/>
          <p:nvPr/>
        </p:nvSpPr>
        <p:spPr>
          <a:xfrm>
            <a:off x="1270861" y="2836259"/>
            <a:ext cx="658484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observable,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mobx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34322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https://github.com/mobxjs/mobx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Modelle werden als ES6-Klassen geschrieben und mit </a:t>
            </a:r>
            <a:r>
              <a:rPr lang="de-DE" b="0" dirty="0" err="1">
                <a:solidFill>
                  <a:srgbClr val="36544F"/>
                </a:solidFill>
              </a:rPr>
              <a:t>Dekoratoren</a:t>
            </a:r>
            <a:r>
              <a:rPr lang="de-DE" b="0" dirty="0">
                <a:solidFill>
                  <a:srgbClr val="36544F"/>
                </a:solidFill>
              </a:rPr>
              <a:t> versehen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E6BF48-0A0C-DD42-9A3E-92ACC7CD5C53}"/>
              </a:ext>
            </a:extLst>
          </p:cNvPr>
          <p:cNvSpPr/>
          <p:nvPr/>
        </p:nvSpPr>
        <p:spPr>
          <a:xfrm>
            <a:off x="1270861" y="2836259"/>
            <a:ext cx="658484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observable,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mobx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action.bound</a:t>
            </a:r>
            <a:endParaRPr lang="de-DE" sz="14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@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action.bound</a:t>
            </a:r>
            <a:endParaRPr lang="de-DE" sz="14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logout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73168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Komponenten werden zu "</a:t>
            </a:r>
            <a:r>
              <a:rPr lang="de-DE" b="0" dirty="0" err="1">
                <a:solidFill>
                  <a:srgbClr val="36544F"/>
                </a:solidFill>
              </a:rPr>
              <a:t>Observern</a:t>
            </a:r>
            <a:r>
              <a:rPr lang="de-DE" b="0" dirty="0">
                <a:solidFill>
                  <a:srgbClr val="36544F"/>
                </a:solidFill>
              </a:rPr>
              <a:t>", die automatisch bei Aktualisierungen am Model aktualisiert werden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E6BF48-0A0C-DD42-9A3E-92ACC7CD5C53}"/>
              </a:ext>
            </a:extLst>
          </p:cNvPr>
          <p:cNvSpPr/>
          <p:nvPr/>
        </p:nvSpPr>
        <p:spPr>
          <a:xfrm>
            <a:off x="1177871" y="2935102"/>
            <a:ext cx="79041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mobx-react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UserBadge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.logout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UserBadge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44517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Datenfluss wie bei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in eine Richtung</a:t>
            </a:r>
          </a:p>
          <a:p>
            <a:r>
              <a:rPr lang="de-DE" b="0" dirty="0">
                <a:solidFill>
                  <a:srgbClr val="36544F"/>
                </a:solidFill>
              </a:rPr>
              <a:t>Aufteilung in State und Actions, auch ähnlich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Programmiermodell natürlich ganz anders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Dev</a:t>
            </a:r>
            <a:r>
              <a:rPr lang="de-DE" b="0" dirty="0">
                <a:solidFill>
                  <a:srgbClr val="36544F"/>
                </a:solidFill>
              </a:rPr>
              <a:t> Tools ebenfalls vorhanden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CD5DC2-6812-B741-8C91-65E5523A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03" y="3537488"/>
            <a:ext cx="5402394" cy="292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445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Es ist komplex...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</a:t>
            </a:r>
            <a:r>
              <a:rPr lang="de-DE" b="0" dirty="0" err="1">
                <a:solidFill>
                  <a:srgbClr val="36544F"/>
                </a:solidFill>
              </a:rPr>
              <a:t>Möglichlkeiten</a:t>
            </a:r>
            <a:r>
              <a:rPr lang="de-DE" b="0" dirty="0">
                <a:solidFill>
                  <a:srgbClr val="36544F"/>
                </a:solidFill>
              </a:rPr>
              <a:t>, durch (Custom) Hooks noch mehr als früher</a:t>
            </a:r>
          </a:p>
          <a:p>
            <a:r>
              <a:rPr lang="de-DE" b="0" dirty="0">
                <a:solidFill>
                  <a:srgbClr val="36544F"/>
                </a:solidFill>
              </a:rPr>
              <a:t>Lokaler und globaler State </a:t>
            </a:r>
            <a:r>
              <a:rPr lang="de-DE" b="0" dirty="0" err="1">
                <a:solidFill>
                  <a:srgbClr val="36544F"/>
                </a:solidFill>
              </a:rPr>
              <a:t>schliessen</a:t>
            </a:r>
            <a:r>
              <a:rPr lang="de-DE" b="0" dirty="0">
                <a:solidFill>
                  <a:srgbClr val="36544F"/>
                </a:solidFill>
              </a:rPr>
              <a:t> sich nicht aus</a:t>
            </a:r>
          </a:p>
          <a:p>
            <a:pPr lvl="1"/>
            <a:r>
              <a:rPr lang="de-DE" dirty="0"/>
              <a:t>State immer so nah wie möglich halten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+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!==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kann (für einfache Fälle) eine Alternative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Auf jeden Fall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Falls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, mit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Toolkit starten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414154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https://</a:t>
            </a:r>
            <a:r>
              <a:rPr lang="de-DE" sz="1400" spc="80" dirty="0" err="1"/>
              <a:t>reacttraining.dev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166471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3979129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/oose2020-react-state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react-state-example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5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State für den Filter der Post-Liste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315693" y="3460805"/>
            <a:ext cx="1566407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6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ist eigentlich damit? Die URL...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Welcher Post wird gerade angezeigt?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1" y="2061663"/>
            <a:ext cx="5621257" cy="21735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A08EC3-8117-CD4E-A379-97528B060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0" y="4491849"/>
            <a:ext cx="5621258" cy="217354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8E2372D-733C-FD4A-8273-A02646E2A070}"/>
              </a:ext>
            </a:extLst>
          </p:cNvPr>
          <p:cNvSpPr/>
          <p:nvPr/>
        </p:nvSpPr>
        <p:spPr>
          <a:xfrm>
            <a:off x="1952045" y="2212450"/>
            <a:ext cx="489005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989A320-F1A1-084F-BCAE-EC8D175B6769}"/>
              </a:ext>
            </a:extLst>
          </p:cNvPr>
          <p:cNvSpPr/>
          <p:nvPr/>
        </p:nvSpPr>
        <p:spPr>
          <a:xfrm>
            <a:off x="1881808" y="4623020"/>
            <a:ext cx="853441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9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05212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Reiner UI-State vs. "Cache"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Filter und </a:t>
            </a:r>
            <a:r>
              <a:rPr lang="de-DE" sz="1400" b="0" dirty="0" err="1">
                <a:solidFill>
                  <a:srgbClr val="36544F"/>
                </a:solidFill>
              </a:rPr>
              <a:t>recently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viewed</a:t>
            </a:r>
            <a:r>
              <a:rPr lang="de-DE" sz="1400" b="0" dirty="0">
                <a:solidFill>
                  <a:srgbClr val="36544F"/>
                </a:solidFill>
              </a:rPr>
              <a:t> werden nur auf dem Client gehalten, sind nur für die UI relevant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Blog-Posts und </a:t>
            </a:r>
            <a:r>
              <a:rPr lang="de-DE" sz="1400" b="0" dirty="0" err="1">
                <a:solidFill>
                  <a:srgbClr val="36544F"/>
                </a:solidFill>
              </a:rPr>
              <a:t>Likes</a:t>
            </a:r>
            <a:r>
              <a:rPr lang="de-DE" sz="1400" b="0" dirty="0">
                <a:solidFill>
                  <a:srgbClr val="36544F"/>
                </a:solidFill>
              </a:rPr>
              <a:t> werden auf dem Server gespeichert, müssen als synchronisiert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8566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Reiner UI-State vs. "Cache"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Filter und </a:t>
            </a:r>
            <a:r>
              <a:rPr lang="de-DE" sz="1400" b="0" dirty="0" err="1">
                <a:solidFill>
                  <a:srgbClr val="36544F"/>
                </a:solidFill>
              </a:rPr>
              <a:t>recently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viewed</a:t>
            </a:r>
            <a:r>
              <a:rPr lang="de-DE" sz="1400" b="0" dirty="0">
                <a:solidFill>
                  <a:srgbClr val="36544F"/>
                </a:solidFill>
              </a:rPr>
              <a:t> werden nur auf dem Client gehalten, sind nur für die UI relevant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Blog-Posts und </a:t>
            </a:r>
            <a:r>
              <a:rPr lang="de-DE" sz="1400" b="0" dirty="0" err="1">
                <a:solidFill>
                  <a:srgbClr val="36544F"/>
                </a:solidFill>
              </a:rPr>
              <a:t>Likes</a:t>
            </a:r>
            <a:r>
              <a:rPr lang="de-DE" sz="1400" b="0" dirty="0">
                <a:solidFill>
                  <a:srgbClr val="36544F"/>
                </a:solidFill>
              </a:rPr>
              <a:t> werden auf dem Server gespeichert, müssen als synchronisiert werden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Stabiler vs. veränderlicher Zustand</a:t>
            </a:r>
          </a:p>
          <a:p>
            <a:pPr>
              <a:lnSpc>
                <a:spcPct val="150000"/>
              </a:lnSpc>
            </a:pP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 und Benutzer ändern sich nur selten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Zustand im Eingabefeld ändert sich häufig und schnell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Was ist mit Daten vom Server? (Beispiel: Klick auf "Like")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Konsequenz für Performance!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3341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Fragestellungen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Wo wird der State aufgehängt? Global oder lokal?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Wie kommen die benötigten Komponenten an den State?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Wie können Komponenten mit dem State interagieren  (verändern)?</a:t>
            </a:r>
          </a:p>
          <a:p>
            <a:pPr>
              <a:lnSpc>
                <a:spcPct val="15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3276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React State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Grundsätzlicher Datenfluss in React-Anwendungen in </a:t>
            </a:r>
            <a:r>
              <a:rPr lang="de-DE" sz="1400" b="0" u="sng" dirty="0">
                <a:solidFill>
                  <a:srgbClr val="36544F"/>
                </a:solidFill>
              </a:rPr>
              <a:t>eine</a:t>
            </a:r>
            <a:r>
              <a:rPr lang="de-DE" sz="1400" b="0" dirty="0">
                <a:solidFill>
                  <a:srgbClr val="36544F"/>
                </a:solidFill>
              </a:rPr>
              <a:t> Richtung</a:t>
            </a:r>
          </a:p>
          <a:p>
            <a:pPr lvl="1">
              <a:lnSpc>
                <a:spcPct val="150000"/>
              </a:lnSpc>
            </a:pPr>
            <a:r>
              <a:rPr lang="de-DE" sz="1400" dirty="0"/>
              <a:t>Das ändert sich auch mit den gezeigten Ansätzen nicht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E3F43D0-2335-B649-8863-43F50132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11" y="2576008"/>
            <a:ext cx="5680128" cy="40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2279832" y="4023759"/>
            <a:ext cx="5346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Umsetzung</a:t>
            </a:r>
            <a:endParaRPr lang="de-DE" sz="2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25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 </a:t>
            </a:r>
            <a:r>
              <a:rPr lang="de-DE" dirty="0" err="1"/>
              <a:t>anwendungen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Vorbemerkung: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Funktioniert mit allen gezeigten Ansätzen reibungslos</a:t>
            </a:r>
          </a:p>
          <a:p>
            <a:r>
              <a:rPr lang="de-DE" b="0" dirty="0">
                <a:solidFill>
                  <a:srgbClr val="36544F"/>
                </a:solidFill>
              </a:rPr>
              <a:t>Empfehlung: Verwenden</a:t>
            </a:r>
          </a:p>
          <a:p>
            <a:pPr lvl="1"/>
            <a:r>
              <a:rPr lang="de-DE" dirty="0"/>
              <a:t>(Steht sogar im </a:t>
            </a:r>
            <a:r>
              <a:rPr lang="de-DE" dirty="0" err="1"/>
              <a:t>Redux</a:t>
            </a:r>
            <a:r>
              <a:rPr lang="de-DE" dirty="0"/>
              <a:t> "Style Guide")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83256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Klassiker: lokaler State mit </a:t>
            </a:r>
            <a:r>
              <a:rPr lang="de-DE" dirty="0" err="1"/>
              <a:t>React.useState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2919E-5C8E-CE43-AD6C-8384F317F85B}"/>
              </a:ext>
            </a:extLst>
          </p:cNvPr>
          <p:cNvSpPr txBox="1"/>
          <p:nvPr/>
        </p:nvSpPr>
        <p:spPr>
          <a:xfrm>
            <a:off x="385073" y="210551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9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Klassiker: lokaler State mit </a:t>
            </a:r>
            <a:r>
              <a:rPr lang="de-DE" dirty="0" err="1"/>
              <a:t>React.useState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2919E-5C8E-CE43-AD6C-8384F317F85B}"/>
              </a:ext>
            </a:extLst>
          </p:cNvPr>
          <p:cNvSpPr txBox="1"/>
          <p:nvPr/>
        </p:nvSpPr>
        <p:spPr>
          <a:xfrm>
            <a:off x="385073" y="210551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81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Custom Hooks, um State zu verwalten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sind reguläre JavaScript-Funktionen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Signatur und Rückgabewert können frei gewählt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(anders als bei Funktionskomponenten)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Hooks können Hooks verwenden (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z.B.!)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Wenn ein Hook State enthält und verändert, wird die verwendende Komponente neu gerendert </a:t>
            </a:r>
          </a:p>
        </p:txBody>
      </p:sp>
    </p:spTree>
    <p:extLst>
      <p:ext uri="{BB962C8B-B14F-4D97-AF65-F5344CB8AC3E}">
        <p14:creationId xmlns:p14="http://schemas.microsoft.com/office/powerpoint/2010/main" val="24388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69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Komponente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CounterButton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(10);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29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Verwaltet Daten und Request-Zustand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007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545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(Wieder-)Verwendung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8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(Wieder-)Verwendung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hlinkClick r:id="rId2"/>
              </a:rPr>
              <a:t>http://api/posts/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&lt;Blog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9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730018" y="420867"/>
            <a:ext cx="6445995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Nächstes öffentliches React-Seminar (online):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25./26. Juni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www.oose.de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seminar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/web-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apps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48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212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003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12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3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83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96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0871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Logik und Zustand wandern aus Komponente in eine neue Funktion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Diese Funktion ist React-unabhängig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28D3C75-53B9-AA49-8509-77EE2EA1DE6B}"/>
              </a:ext>
            </a:extLst>
          </p:cNvPr>
          <p:cNvSpPr/>
          <p:nvPr/>
        </p:nvSpPr>
        <p:spPr>
          <a:xfrm>
            <a:off x="3386380" y="3308888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322A38-2D76-2C42-95F2-016D834ACCEF}"/>
              </a:ext>
            </a:extLst>
          </p:cNvPr>
          <p:cNvSpPr/>
          <p:nvPr/>
        </p:nvSpPr>
        <p:spPr>
          <a:xfrm>
            <a:off x="3386380" y="4557092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C2D5610-EB4E-4145-A681-A67807F1E816}"/>
              </a:ext>
            </a:extLst>
          </p:cNvPr>
          <p:cNvSpPr/>
          <p:nvPr/>
        </p:nvSpPr>
        <p:spPr>
          <a:xfrm>
            <a:off x="5319357" y="3212695"/>
            <a:ext cx="921056" cy="192386"/>
          </a:xfrm>
          <a:prstGeom prst="roundRect">
            <a:avLst/>
          </a:prstGeom>
          <a:solidFill>
            <a:schemeClr val="accent2"/>
          </a:solidFill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state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1B32663-4524-424D-88B6-37AA25498267}"/>
              </a:ext>
            </a:extLst>
          </p:cNvPr>
          <p:cNvCxnSpPr>
            <a:cxnSpLocks/>
          </p:cNvCxnSpPr>
          <p:nvPr/>
        </p:nvCxnSpPr>
        <p:spPr>
          <a:xfrm flipV="1">
            <a:off x="5238427" y="3678221"/>
            <a:ext cx="1" cy="878871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98857FE6-79B6-F841-9145-2C138F0F26F1}"/>
              </a:ext>
            </a:extLst>
          </p:cNvPr>
          <p:cNvSpPr/>
          <p:nvPr/>
        </p:nvSpPr>
        <p:spPr>
          <a:xfrm>
            <a:off x="5200119" y="396526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7A55E6-241A-5242-BA49-73FAB8FBADB6}"/>
              </a:ext>
            </a:extLst>
          </p:cNvPr>
          <p:cNvCxnSpPr>
            <a:cxnSpLocks/>
          </p:cNvCxnSpPr>
          <p:nvPr/>
        </p:nvCxnSpPr>
        <p:spPr>
          <a:xfrm>
            <a:off x="4017988" y="3678220"/>
            <a:ext cx="0" cy="878872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828596A-D955-8346-8E13-40349003E4C2}"/>
              </a:ext>
            </a:extLst>
          </p:cNvPr>
          <p:cNvSpPr/>
          <p:nvPr/>
        </p:nvSpPr>
        <p:spPr>
          <a:xfrm>
            <a:off x="3974412" y="3993045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257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0871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Logik und Zustand wandern aus Komponente in eine neue Funktion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Diese Funktion ist React-unabhängig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28D3C75-53B9-AA49-8509-77EE2EA1DE6B}"/>
              </a:ext>
            </a:extLst>
          </p:cNvPr>
          <p:cNvSpPr/>
          <p:nvPr/>
        </p:nvSpPr>
        <p:spPr>
          <a:xfrm>
            <a:off x="3386380" y="3308888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322A38-2D76-2C42-95F2-016D834ACCEF}"/>
              </a:ext>
            </a:extLst>
          </p:cNvPr>
          <p:cNvSpPr/>
          <p:nvPr/>
        </p:nvSpPr>
        <p:spPr>
          <a:xfrm>
            <a:off x="3386380" y="4557092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8857FE6-79B6-F841-9145-2C138F0F26F1}"/>
              </a:ext>
            </a:extLst>
          </p:cNvPr>
          <p:cNvSpPr/>
          <p:nvPr/>
        </p:nvSpPr>
        <p:spPr>
          <a:xfrm>
            <a:off x="6213373" y="3355054"/>
            <a:ext cx="133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, alter State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7A55E6-241A-5242-BA49-73FAB8FBADB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12942" y="4741758"/>
            <a:ext cx="573438" cy="0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828596A-D955-8346-8E13-40349003E4C2}"/>
              </a:ext>
            </a:extLst>
          </p:cNvPr>
          <p:cNvSpPr/>
          <p:nvPr/>
        </p:nvSpPr>
        <p:spPr>
          <a:xfrm>
            <a:off x="1881277" y="3429000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neuer State</a:t>
            </a:r>
            <a:endParaRPr lang="de-DE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6EDD40A9-90D5-504C-99B8-6533C5748C3A}"/>
              </a:ext>
            </a:extLst>
          </p:cNvPr>
          <p:cNvCxnSpPr/>
          <p:nvPr/>
        </p:nvCxnSpPr>
        <p:spPr>
          <a:xfrm>
            <a:off x="2812942" y="3525193"/>
            <a:ext cx="573438" cy="0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60E30F56-5A21-BF4C-8FE9-C80135D423A6}"/>
              </a:ext>
            </a:extLst>
          </p:cNvPr>
          <p:cNvCxnSpPr>
            <a:cxnSpLocks/>
          </p:cNvCxnSpPr>
          <p:nvPr/>
        </p:nvCxnSpPr>
        <p:spPr>
          <a:xfrm>
            <a:off x="2812942" y="3525193"/>
            <a:ext cx="0" cy="1216565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96DB6690-D27C-904E-AD72-5976A4C55D66}"/>
              </a:ext>
            </a:extLst>
          </p:cNvPr>
          <p:cNvCxnSpPr>
            <a:cxnSpLocks/>
          </p:cNvCxnSpPr>
          <p:nvPr/>
        </p:nvCxnSpPr>
        <p:spPr>
          <a:xfrm>
            <a:off x="6152828" y="3482550"/>
            <a:ext cx="0" cy="1216565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0E7B08F7-ED4F-B741-86C9-7983EF19830A}"/>
              </a:ext>
            </a:extLst>
          </p:cNvPr>
          <p:cNvCxnSpPr/>
          <p:nvPr/>
        </p:nvCxnSpPr>
        <p:spPr>
          <a:xfrm>
            <a:off x="5579390" y="3482550"/>
            <a:ext cx="573438" cy="0"/>
          </a:xfrm>
          <a:prstGeom prst="line">
            <a:avLst/>
          </a:prstGeom>
          <a:ln w="19050">
            <a:solidFill>
              <a:srgbClr val="FB8E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4019E5-0CDE-2643-8346-D841CACEAFB7}"/>
              </a:ext>
            </a:extLst>
          </p:cNvPr>
          <p:cNvCxnSpPr>
            <a:cxnSpLocks/>
          </p:cNvCxnSpPr>
          <p:nvPr/>
        </p:nvCxnSpPr>
        <p:spPr>
          <a:xfrm>
            <a:off x="5579390" y="4699115"/>
            <a:ext cx="573438" cy="0"/>
          </a:xfrm>
          <a:prstGeom prst="straightConnector1">
            <a:avLst/>
          </a:prstGeom>
          <a:ln w="12700">
            <a:solidFill>
              <a:srgbClr val="FB8E2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590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Actions drücken aus, was in der Anwendung passiert ist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 (besser: Events? </a:t>
            </a:r>
            <a:r>
              <a:rPr lang="de-DE" sz="2000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🤓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286123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063526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67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enthält die fachliche Logik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Allgemeine Signatur: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077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199" y="1026060"/>
            <a:ext cx="9640515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enthält die fachliche Logik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Allgemeine Signatur: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551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575140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nils.buzz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react-state-example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24612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enthält die fachliche Logik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Allgemeine Signatur: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2801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99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93138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müssen Kopien zurückgeben (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Kann sehr Code-</a:t>
            </a:r>
            <a:r>
              <a:rPr lang="de-DE" b="0" dirty="0" err="1">
                <a:solidFill>
                  <a:srgbClr val="36544F"/>
                </a:solidFill>
              </a:rPr>
              <a:t>lastig</a:t>
            </a:r>
            <a:r>
              <a:rPr lang="de-DE" b="0" dirty="0">
                <a:solidFill>
                  <a:srgbClr val="36544F"/>
                </a:solidFill>
              </a:rPr>
              <a:t> sein: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blogListOptionsReducer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"SET_BLOGLIST_FILTER_BY_LIKES":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likes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action.likes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"SET_BLOGLIST_SORT":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...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sortBy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action.sortBy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order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action.direction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B29E36-83C3-4042-9A28-801AF1CC4645}"/>
              </a:ext>
            </a:extLst>
          </p:cNvPr>
          <p:cNvSpPr txBox="1"/>
          <p:nvPr/>
        </p:nvSpPr>
        <p:spPr>
          <a:xfrm>
            <a:off x="7349735" y="3494034"/>
            <a:ext cx="221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Das ist nur ein einfaches Beispiel 😱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A45CD0E-57D9-8C4A-89C2-5D606C48600B}"/>
              </a:ext>
            </a:extLst>
          </p:cNvPr>
          <p:cNvCxnSpPr>
            <a:cxnSpLocks/>
          </p:cNvCxnSpPr>
          <p:nvPr/>
        </p:nvCxnSpPr>
        <p:spPr>
          <a:xfrm flipH="1" flipV="1">
            <a:off x="4788976" y="3332136"/>
            <a:ext cx="2530944" cy="36419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85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947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reducer</a:t>
            </a:r>
            <a:r>
              <a:rPr lang="de-DE" dirty="0"/>
              <a:t>-Funktion mit immer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blogListOptionsReducer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"SET_BLOGLIST_FILTER_BY_LIKES":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.likes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action.likes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"SET_BLOGLIST_SORT":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.sortBy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action.sortBy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.order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action.direction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B53DD1-456F-CF42-971E-31872CDFEA73}"/>
              </a:ext>
            </a:extLst>
          </p:cNvPr>
          <p:cNvSpPr txBox="1"/>
          <p:nvPr/>
        </p:nvSpPr>
        <p:spPr>
          <a:xfrm>
            <a:off x="7349735" y="2874102"/>
            <a:ext cx="201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ist ein Proxy,</a:t>
            </a:r>
          </a:p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bleibt unverändert!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0B94F33-F4BB-404D-952C-A99DDE43709F}"/>
              </a:ext>
            </a:extLst>
          </p:cNvPr>
          <p:cNvCxnSpPr>
            <a:cxnSpLocks/>
          </p:cNvCxnSpPr>
          <p:nvPr/>
        </p:nvCxnSpPr>
        <p:spPr>
          <a:xfrm flipH="1" flipV="1">
            <a:off x="4130298" y="2983424"/>
            <a:ext cx="3189622" cy="9297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91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6777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einmal: Die Login-Form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52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768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2CB600-AB8F-6848-A2A0-1F7CE8B00D3B}"/>
              </a:ext>
            </a:extLst>
          </p:cNvPr>
          <p:cNvSpPr txBox="1"/>
          <p:nvPr/>
        </p:nvSpPr>
        <p:spPr>
          <a:xfrm>
            <a:off x="4022682" y="2782669"/>
            <a:ext cx="4905954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Sehr einfaches Beispiel: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Tracking, ob Feld "besucht" wurde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Feld-Validierungen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Gesamt-Validierung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👉 Wiederverwendbare Form-Komponente könnte schlau sein!</a:t>
            </a:r>
          </a:p>
        </p:txBody>
      </p:sp>
    </p:spTree>
    <p:extLst>
      <p:ext uri="{BB962C8B-B14F-4D97-AF65-F5344CB8AC3E}">
        <p14:creationId xmlns:p14="http://schemas.microsoft.com/office/powerpoint/2010/main" val="127622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Lokaler </a:t>
            </a:r>
            <a:r>
              <a:rPr lang="de-DE" dirty="0" err="1"/>
              <a:t>vs</a:t>
            </a:r>
            <a:r>
              <a:rPr lang="de-DE" dirty="0"/>
              <a:t> globaler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Lokaler State steht in der Regel </a:t>
            </a:r>
            <a:r>
              <a:rPr lang="de-DE" dirty="0">
                <a:solidFill>
                  <a:srgbClr val="36544F"/>
                </a:solidFill>
              </a:rPr>
              <a:t>einer einzelnen</a:t>
            </a:r>
            <a:r>
              <a:rPr lang="de-DE" b="0" dirty="0">
                <a:solidFill>
                  <a:srgbClr val="36544F"/>
                </a:solidFill>
              </a:rPr>
              <a:t> Komponente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Globaler State steht der gesamten Anwendung zur Verfügung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natürlich Überschneidungen...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54089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etc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196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(???)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🤔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Wie kommen die Elemente an ihre Werte und die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570136" y="3029447"/>
            <a:ext cx="2544418" cy="63610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B0AC9D6-9B49-134F-B17C-136882BF9017}"/>
              </a:ext>
            </a:extLst>
          </p:cNvPr>
          <p:cNvCxnSpPr>
            <a:cxnSpLocks/>
          </p:cNvCxnSpPr>
          <p:nvPr/>
        </p:nvCxnSpPr>
        <p:spPr>
          <a:xfrm flipH="1">
            <a:off x="4723075" y="3181847"/>
            <a:ext cx="1543879" cy="13026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2FA0159-DB5E-1F4D-9627-CA094489A82E}"/>
              </a:ext>
            </a:extLst>
          </p:cNvPr>
          <p:cNvCxnSpPr>
            <a:cxnSpLocks/>
          </p:cNvCxnSpPr>
          <p:nvPr/>
        </p:nvCxnSpPr>
        <p:spPr>
          <a:xfrm flipH="1">
            <a:off x="4723075" y="3352612"/>
            <a:ext cx="2138901" cy="203837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1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=&gt; (</a:t>
            </a: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5792526" y="1951066"/>
            <a:ext cx="3157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Das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ist eine Funktion!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848432" y="2482903"/>
            <a:ext cx="1944094" cy="7214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4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 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5792526" y="1951066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Form-Komponente übergibt z.B. ein Objekt mit allen Formular-Teilen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848432" y="2482903"/>
            <a:ext cx="1944094" cy="7214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479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Die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4953000" y="3665747"/>
            <a:ext cx="44374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Angenommener State: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jedes Feld ein Eintrag im Objekt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 jedem Eintrag gehört Wert,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password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V="1">
            <a:off x="7744570" y="2767054"/>
            <a:ext cx="0" cy="102571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210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Die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props.children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1960823" y="4023361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ist eine </a:t>
            </a:r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 und kann aufgerufen werden!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 flipV="1">
            <a:off x="2170706" y="3554233"/>
            <a:ext cx="254443" cy="46912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331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Nächster Ansatz: React </a:t>
            </a:r>
            <a:r>
              <a:rPr lang="de-DE" dirty="0" err="1"/>
              <a:t>Context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41360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Klassisch: State wird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041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3347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100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459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58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– Provider-Komponente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FormContext.Provider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08D4-FB31-7946-8A27-A436E6BA9ECB}"/>
              </a:ext>
            </a:extLst>
          </p:cNvPr>
          <p:cNvSpPr/>
          <p:nvPr/>
        </p:nvSpPr>
        <p:spPr>
          <a:xfrm>
            <a:off x="5164844" y="4352330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React-Element als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("klassisch")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8503B2C-201B-2748-A491-F25A8C820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332496" y="3998564"/>
            <a:ext cx="2832348" cy="67693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7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 rot="20923612">
            <a:off x="1173821" y="2406667"/>
            <a:ext cx="7558357" cy="646331"/>
          </a:xfrm>
          <a:prstGeom prst="rect">
            <a:avLst/>
          </a:prstGeom>
          <a:solidFill>
            <a:srgbClr val="D4EBE9">
              <a:alpha val="81000"/>
            </a:srgbClr>
          </a:solidFill>
          <a:ln w="63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 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Wo haben wir hier überall State?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4974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- Zugriff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6E1C7D-35FF-0F4D-8B0F-5969975E9C25}"/>
              </a:ext>
            </a:extLst>
          </p:cNvPr>
          <p:cNvSpPr/>
          <p:nvPr/>
        </p:nvSpPr>
        <p:spPr>
          <a:xfrm>
            <a:off x="3951802" y="3075773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Provider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D5B495A-CC02-5545-9C4E-BA0E5F7FB2A8}"/>
              </a:ext>
            </a:extLst>
          </p:cNvPr>
          <p:cNvCxnSpPr>
            <a:cxnSpLocks/>
          </p:cNvCxnSpPr>
          <p:nvPr/>
        </p:nvCxnSpPr>
        <p:spPr>
          <a:xfrm flipH="1" flipV="1">
            <a:off x="2441050" y="3140765"/>
            <a:ext cx="1510752" cy="1035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84E2B54-8BD5-0341-B2D8-B91E3E4930B7}"/>
              </a:ext>
            </a:extLst>
          </p:cNvPr>
          <p:cNvSpPr/>
          <p:nvPr/>
        </p:nvSpPr>
        <p:spPr>
          <a:xfrm>
            <a:off x="3301121" y="3629770"/>
            <a:ext cx="331410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Consumer</a:t>
            </a:r>
          </a:p>
          <a:p>
            <a:endParaRPr lang="de-DE" sz="105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Komponenten unterhalb des Providers haben Zugriff auf das bereitgestellte Objekt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7D7370-10FD-BF4D-A335-098556C82026}"/>
              </a:ext>
            </a:extLst>
          </p:cNvPr>
          <p:cNvCxnSpPr>
            <a:cxnSpLocks/>
          </p:cNvCxnSpPr>
          <p:nvPr/>
        </p:nvCxnSpPr>
        <p:spPr>
          <a:xfrm flipH="1" flipV="1">
            <a:off x="1574358" y="3697357"/>
            <a:ext cx="1726763" cy="10097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27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4320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203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2.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355B1C-9172-B448-AC79-993763A35B27}"/>
              </a:ext>
            </a:extLst>
          </p:cNvPr>
          <p:cNvSpPr txBox="1"/>
          <p:nvPr/>
        </p:nvSpPr>
        <p:spPr>
          <a:xfrm>
            <a:off x="203200" y="4077781"/>
            <a:ext cx="9520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556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94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A5917C-2BA4-624F-A3F0-C415C21B1CBD}"/>
              </a:ext>
            </a:extLst>
          </p:cNvPr>
          <p:cNvSpPr/>
          <p:nvPr/>
        </p:nvSpPr>
        <p:spPr>
          <a:xfrm>
            <a:off x="5938116" y="1535417"/>
            <a:ext cx="33141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 ist hier eine Art "logische"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Komponente, die aus mehreren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Teilen besteht.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Teile haben automatisch Zugriff auf den State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FD8551C-1B60-A64A-9ACC-6192EE208827}"/>
              </a:ext>
            </a:extLst>
          </p:cNvPr>
          <p:cNvCxnSpPr>
            <a:cxnSpLocks/>
          </p:cNvCxnSpPr>
          <p:nvPr/>
        </p:nvCxnSpPr>
        <p:spPr>
          <a:xfrm flipH="1">
            <a:off x="3013544" y="2274081"/>
            <a:ext cx="2924572" cy="31804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95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681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7132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4506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F10F75-5E76-DA44-981B-733F6E162001}"/>
              </a:ext>
            </a:extLst>
          </p:cNvPr>
          <p:cNvSpPr/>
          <p:nvPr/>
        </p:nvSpPr>
        <p:spPr>
          <a:xfrm>
            <a:off x="7572356" y="2845943"/>
            <a:ext cx="33141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Redundanter Code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Implementierungsdetail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2BBA502-D9A0-1B4C-9680-619F83AB501E}"/>
              </a:ext>
            </a:extLst>
          </p:cNvPr>
          <p:cNvCxnSpPr>
            <a:cxnSpLocks/>
          </p:cNvCxnSpPr>
          <p:nvPr/>
        </p:nvCxnSpPr>
        <p:spPr>
          <a:xfrm flipH="1" flipV="1">
            <a:off x="6410019" y="2782957"/>
            <a:ext cx="1125141" cy="4938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03F9FB-AAFC-E442-8F81-9ACC9234A557}"/>
              </a:ext>
            </a:extLst>
          </p:cNvPr>
          <p:cNvCxnSpPr>
            <a:cxnSpLocks/>
          </p:cNvCxnSpPr>
          <p:nvPr/>
        </p:nvCxnSpPr>
        <p:spPr>
          <a:xfrm flipH="1">
            <a:off x="6388693" y="3328420"/>
            <a:ext cx="1146467" cy="90373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4D372CF-7E0A-FE4D-8A4C-E8888F7FEDFD}"/>
              </a:ext>
            </a:extLst>
          </p:cNvPr>
          <p:cNvCxnSpPr>
            <a:cxnSpLocks/>
          </p:cNvCxnSpPr>
          <p:nvPr/>
        </p:nvCxnSpPr>
        <p:spPr>
          <a:xfrm flipH="1">
            <a:off x="6615485" y="3325640"/>
            <a:ext cx="956871" cy="260358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2B34EFA-7145-0141-AA1F-CF0FA2D2BA01}"/>
              </a:ext>
            </a:extLst>
          </p:cNvPr>
          <p:cNvCxnSpPr>
            <a:cxnSpLocks/>
          </p:cNvCxnSpPr>
          <p:nvPr/>
        </p:nvCxnSpPr>
        <p:spPr>
          <a:xfrm flipH="1" flipV="1">
            <a:off x="5955527" y="3080095"/>
            <a:ext cx="1579633" cy="23520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6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Formular für neuen Blog 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76C178A-6CD8-7749-95E4-CCEE5BC8B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0785" y="2125203"/>
            <a:ext cx="4788722" cy="42300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2174852" y="3587311"/>
            <a:ext cx="4528098" cy="19308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30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3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F464CC-FBAF-C249-A8E4-11CC52B5AF21}"/>
              </a:ext>
            </a:extLst>
          </p:cNvPr>
          <p:cNvSpPr txBox="1"/>
          <p:nvPr/>
        </p:nvSpPr>
        <p:spPr>
          <a:xfrm>
            <a:off x="203200" y="5309373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2433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React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auch für "echte" globale Daten</a:t>
            </a:r>
          </a:p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614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Genau wie beim </a:t>
            </a:r>
            <a:r>
              <a:rPr lang="de-DE" dirty="0" err="1"/>
              <a:t>FormContext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9BA2FC-73E6-FA46-B8EE-BEA6D025BDA1}"/>
              </a:ext>
            </a:extLst>
          </p:cNvPr>
          <p:cNvSpPr txBox="1"/>
          <p:nvPr/>
        </p:nvSpPr>
        <p:spPr>
          <a:xfrm>
            <a:off x="842271" y="254449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38009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Wird ganz oben in der Hierarchie eingebunden, ganze Anwendung hat darauf Zugriff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1" y="254449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1" y="5026414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410197" y="5903577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Ebenfalls wie beim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FormContext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5" y="6051722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672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Provider stellt nicht nur </a:t>
            </a:r>
            <a:r>
              <a:rPr lang="de-DE" u="sng" dirty="0"/>
              <a:t>Zustand</a:t>
            </a:r>
            <a:r>
              <a:rPr lang="de-DE" dirty="0"/>
              <a:t>, sondern auch </a:t>
            </a:r>
            <a:r>
              <a:rPr lang="de-DE" u="sng" dirty="0"/>
              <a:t>Funktionen</a:t>
            </a:r>
            <a:r>
              <a:rPr lang="de-DE" dirty="0"/>
              <a:t> zur zur Verarbeitung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74421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67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7503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86226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5695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Angemeldeter Benutzer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5216056" y="2943970"/>
            <a:ext cx="1343770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456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533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Wir können den </a:t>
            </a:r>
            <a:r>
              <a:rPr lang="de-DE" sz="2000" b="0" dirty="0" err="1">
                <a:solidFill>
                  <a:srgbClr val="36544F"/>
                </a:solidFill>
              </a:rPr>
              <a:t>AuthContext</a:t>
            </a:r>
            <a:r>
              <a:rPr lang="de-DE" sz="2000" b="0" dirty="0">
                <a:solidFill>
                  <a:srgbClr val="36544F"/>
                </a:solidFill>
              </a:rPr>
              <a:t> mit </a:t>
            </a:r>
            <a:r>
              <a:rPr lang="de-DE" sz="2000" b="0" dirty="0" err="1">
                <a:solidFill>
                  <a:srgbClr val="36544F"/>
                </a:solidFill>
              </a:rPr>
              <a:t>useReducer</a:t>
            </a:r>
            <a:r>
              <a:rPr lang="de-DE" sz="2000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Bereitgestellte Funktionen </a:t>
            </a:r>
            <a:r>
              <a:rPr lang="de-DE" sz="2000" b="0" dirty="0" err="1">
                <a:solidFill>
                  <a:srgbClr val="36544F"/>
                </a:solidFill>
              </a:rPr>
              <a:t>dispatchen</a:t>
            </a:r>
            <a:r>
              <a:rPr lang="de-DE" sz="2000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sz="2000" b="0" dirty="0" err="1">
                <a:solidFill>
                  <a:srgbClr val="36544F"/>
                </a:solidFill>
              </a:rPr>
              <a:t>Zusand</a:t>
            </a:r>
            <a:r>
              <a:rPr lang="de-DE" sz="2000" b="0" dirty="0">
                <a:solidFill>
                  <a:srgbClr val="36544F"/>
                </a:solidFill>
              </a:rPr>
              <a:t> pro </a:t>
            </a:r>
            <a:r>
              <a:rPr lang="de-DE" sz="2000" b="0" dirty="0" err="1">
                <a:solidFill>
                  <a:srgbClr val="36544F"/>
                </a:solidFill>
              </a:rPr>
              <a:t>Anwenungsteil</a:t>
            </a:r>
            <a:r>
              <a:rPr lang="de-DE" sz="2000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94658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b="0" dirty="0" err="1">
                <a:solidFill>
                  <a:srgbClr val="36544F"/>
                </a:solidFill>
              </a:rPr>
              <a:t>Zusand</a:t>
            </a:r>
            <a:r>
              <a:rPr lang="de-DE" b="0" dirty="0">
                <a:solidFill>
                  <a:srgbClr val="36544F"/>
                </a:solidFill>
              </a:rPr>
              <a:t> pro </a:t>
            </a:r>
            <a:r>
              <a:rPr lang="de-DE" b="0" dirty="0" err="1">
                <a:solidFill>
                  <a:srgbClr val="36544F"/>
                </a:solidFill>
              </a:rPr>
              <a:t>Anwenungsteil</a:t>
            </a:r>
            <a:r>
              <a:rPr lang="de-DE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Actions, die von mehreren </a:t>
            </a:r>
            <a:r>
              <a:rPr lang="de-DE" b="0" dirty="0" err="1">
                <a:solidFill>
                  <a:srgbClr val="36544F"/>
                </a:solidFill>
              </a:rPr>
              <a:t>Reducern</a:t>
            </a:r>
            <a:r>
              <a:rPr lang="de-DE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(Visualisierung der Änderungen am globalen Zustand)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36053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420370" y="4023759"/>
            <a:ext cx="3065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64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58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verschiebt Verantwortlichkeiten aus der React-Komponente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 descr="Ein Bild, das Text, Spiel enthält.&#10;&#10;Automatisch generierte Beschreibung">
            <a:extLst>
              <a:ext uri="{FF2B5EF4-FFF2-40B4-BE49-F238E27FC236}">
                <a16:creationId xmlns:a16="http://schemas.microsoft.com/office/drawing/2014/main" id="{44DD168D-4F1E-4C4F-90FF-B2129189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49" y="1872412"/>
            <a:ext cx="7320101" cy="45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24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verschiebt Verantwortlichkeiten aus der React-Komponente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4CE79B-7B2A-1841-A1F3-27D16DDD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64" y="1617221"/>
            <a:ext cx="7034872" cy="49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4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verschiebt Verantwortlichkeiten aus der React-Komponente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Der globale State ("Store") besteht aus mehreren Teilen ("Slices")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verwaltet jeweils einen Slice</a:t>
            </a:r>
          </a:p>
          <a:p>
            <a:r>
              <a:rPr lang="de-DE" b="0" dirty="0">
                <a:solidFill>
                  <a:srgbClr val="36544F"/>
                </a:solidFill>
              </a:rPr>
              <a:t>Die </a:t>
            </a:r>
            <a:r>
              <a:rPr lang="de-DE" b="0" dirty="0" err="1">
                <a:solidFill>
                  <a:srgbClr val="36544F"/>
                </a:solidFill>
              </a:rPr>
              <a:t>slices</a:t>
            </a:r>
            <a:r>
              <a:rPr lang="de-DE" b="0" dirty="0">
                <a:solidFill>
                  <a:srgbClr val="36544F"/>
                </a:solidFill>
              </a:rPr>
              <a:t> sind von einander getrennt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haben auf </a:t>
            </a:r>
            <a:r>
              <a:rPr lang="de-DE" b="0" u="sng" dirty="0">
                <a:solidFill>
                  <a:srgbClr val="36544F"/>
                </a:solidFill>
              </a:rPr>
              <a:t>alle</a:t>
            </a:r>
            <a:r>
              <a:rPr lang="de-DE" b="0" dirty="0">
                <a:solidFill>
                  <a:srgbClr val="36544F"/>
                </a:solidFill>
              </a:rPr>
              <a:t> Slices zugriff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4CE79B-7B2A-1841-A1F3-27D16DDDC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4" r="41096" b="75337"/>
          <a:stretch/>
        </p:blipFill>
        <p:spPr>
          <a:xfrm>
            <a:off x="3099661" y="4157083"/>
            <a:ext cx="3386380" cy="207781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C5014AB-2365-314E-88A7-028ADF9A42CE}"/>
              </a:ext>
            </a:extLst>
          </p:cNvPr>
          <p:cNvSpPr txBox="1"/>
          <p:nvPr/>
        </p:nvSpPr>
        <p:spPr>
          <a:xfrm>
            <a:off x="3983065" y="4769720"/>
            <a:ext cx="207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auth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878374-9029-2944-AAB0-31694D5A8832}"/>
              </a:ext>
            </a:extLst>
          </p:cNvPr>
          <p:cNvSpPr txBox="1"/>
          <p:nvPr/>
        </p:nvSpPr>
        <p:spPr>
          <a:xfrm>
            <a:off x="3983065" y="5077103"/>
            <a:ext cx="207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blog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D04453-9400-E440-94AC-173E232825C8}"/>
              </a:ext>
            </a:extLst>
          </p:cNvPr>
          <p:cNvSpPr txBox="1"/>
          <p:nvPr/>
        </p:nvSpPr>
        <p:spPr>
          <a:xfrm>
            <a:off x="3983065" y="5389224"/>
            <a:ext cx="207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options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7684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 ("Klassiker")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muss eine Komponente aus dem Store die benötigten Daten abfragen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Nur wenn sich die abgefragten Daten ändern, wird die Komponente neu gerendert (nicht bei </a:t>
            </a:r>
            <a:r>
              <a:rPr lang="de-DE" b="0" i="1" dirty="0">
                <a:solidFill>
                  <a:srgbClr val="36544F"/>
                </a:solidFill>
              </a:rPr>
              <a:t>jedem</a:t>
            </a:r>
            <a:r>
              <a:rPr lang="de-DE" b="0" dirty="0">
                <a:solidFill>
                  <a:srgbClr val="36544F"/>
                </a:solidFill>
              </a:rPr>
              <a:t> Update im Store!)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8728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 ("Klassiker")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muss eine Komponente aus dem Store die benötigten Daten abfragen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Nur wenn sich die abgefragten Daten ändern, wird die Komponente neu gerendert (nicht bei jedem Update im Store!)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2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Ein einzelnes Blog-Post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30F4BA-FE7E-3543-BA46-7F58DA3DF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1616320"/>
            <a:ext cx="7945778" cy="473897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85101" y="3299792"/>
            <a:ext cx="5665842" cy="28783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34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994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2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2076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4343373" y="5247165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jedes Mal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gerendert, wenn sich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irgendwas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 globalen State geändert hat 😱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2552370" y="4850296"/>
            <a:ext cx="1892409" cy="5168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4856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1: Vergleichsfunktion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comparatorFunction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4343373" y="5247165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Vergleicht die beiden Einträge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3697357" y="4532243"/>
            <a:ext cx="747423" cy="83488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299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2: 2x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verwenden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Empfohlener Weg laut "Style Guide"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3230190" y="4183053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token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sind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2289977" y="3904091"/>
            <a:ext cx="1288110" cy="44823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2330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3: Custom Hook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🤯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useUsernameAndToken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useUsernameAndToken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4392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Optimierung: 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824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1016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4D809DE1-959D-2B44-9416-2712AFD7CEC8}"/>
              </a:ext>
            </a:extLst>
          </p:cNvPr>
          <p:cNvSpPr/>
          <p:nvPr/>
        </p:nvSpPr>
        <p:spPr>
          <a:xfrm>
            <a:off x="202704" y="4524292"/>
            <a:ext cx="4957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91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36544F"/>
          </a:solidFill>
        </a:ln>
      </a:spPr>
      <a:bodyPr rtlCol="0" anchor="ctr"/>
      <a:lstStyle>
        <a:defPPr algn="ctr">
          <a:defRPr dirty="0" err="1" smtClean="0">
            <a:solidFill>
              <a:srgbClr val="36544F"/>
            </a:solidFill>
            <a:latin typeface="Source Sans Pro" panose="020B0503030403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7808</Words>
  <Application>Microsoft Macintosh PowerPoint</Application>
  <PresentationFormat>A4-Papier (210 x 297 mm)</PresentationFormat>
  <Paragraphs>1705</Paragraphs>
  <Slides>116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116</vt:i4>
      </vt:variant>
    </vt:vector>
  </HeadingPairs>
  <TitlesOfParts>
    <vt:vector size="12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Abendvortrag Online | Mai 2020 | @nilshartmann</vt:lpstr>
      <vt:lpstr>https://nilshartmann.net</vt:lpstr>
      <vt:lpstr>PowerPoint-Präsentation</vt:lpstr>
      <vt:lpstr>Ein Beispiel...</vt:lpstr>
      <vt:lpstr>Zustand in React-Anwendungen</vt:lpstr>
      <vt:lpstr>Ein Beispiel...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Eigenschaften von Zustand</vt:lpstr>
      <vt:lpstr>Eigenschaften von Zustand</vt:lpstr>
      <vt:lpstr>Eigenschaften von Zustand</vt:lpstr>
      <vt:lpstr>Eigenschaften von Zustand</vt:lpstr>
      <vt:lpstr>Eigenschaften von Zustand</vt:lpstr>
      <vt:lpstr>PowerPoint-Präsentation</vt:lpstr>
      <vt:lpstr>Zustand in React anwendungen</vt:lpstr>
      <vt:lpstr>Lokaler State</vt:lpstr>
      <vt:lpstr>Lokaler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Hooks als Alternative</vt:lpstr>
      <vt:lpstr>Hooks als Alternative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React Context</vt:lpstr>
      <vt:lpstr>React Context</vt:lpstr>
      <vt:lpstr>React Context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PowerPoint-Präsentation</vt:lpstr>
      <vt:lpstr>Globale Daten</vt:lpstr>
      <vt:lpstr>Redux</vt:lpstr>
      <vt:lpstr>Redux</vt:lpstr>
      <vt:lpstr>Redux</vt:lpstr>
      <vt:lpstr>Redux</vt:lpstr>
      <vt:lpstr>Redux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Ausblick: Redux</vt:lpstr>
      <vt:lpstr>Alternativen</vt:lpstr>
      <vt:lpstr>Alternativen</vt:lpstr>
      <vt:lpstr>Alternativen</vt:lpstr>
      <vt:lpstr>Alternativen</vt:lpstr>
      <vt:lpstr>Alternativen</vt:lpstr>
      <vt:lpstr>Zusammenfassung</vt:lpstr>
      <vt:lpstr>https://reacttraining.dev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1035</cp:revision>
  <cp:lastPrinted>2019-09-04T14:49:47Z</cp:lastPrinted>
  <dcterms:created xsi:type="dcterms:W3CDTF">2016-03-28T15:59:53Z</dcterms:created>
  <dcterms:modified xsi:type="dcterms:W3CDTF">2020-05-13T07:42:47Z</dcterms:modified>
</cp:coreProperties>
</file>